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</p:sldMasterIdLst>
  <p:notesMasterIdLst>
    <p:notesMasterId r:id="rId33"/>
  </p:notesMasterIdLst>
  <p:handoutMasterIdLst>
    <p:handoutMasterId r:id="rId34"/>
  </p:handoutMasterIdLst>
  <p:sldIdLst>
    <p:sldId id="328" r:id="rId5"/>
    <p:sldId id="368" r:id="rId6"/>
    <p:sldId id="279" r:id="rId7"/>
    <p:sldId id="424" r:id="rId8"/>
    <p:sldId id="422" r:id="rId9"/>
    <p:sldId id="344" r:id="rId10"/>
    <p:sldId id="345" r:id="rId11"/>
    <p:sldId id="346" r:id="rId12"/>
    <p:sldId id="281" r:id="rId13"/>
    <p:sldId id="335" r:id="rId14"/>
    <p:sldId id="338" r:id="rId15"/>
    <p:sldId id="340" r:id="rId16"/>
    <p:sldId id="370" r:id="rId17"/>
    <p:sldId id="309" r:id="rId18"/>
    <p:sldId id="423" r:id="rId19"/>
    <p:sldId id="426" r:id="rId20"/>
    <p:sldId id="420" r:id="rId21"/>
    <p:sldId id="264" r:id="rId22"/>
    <p:sldId id="262" r:id="rId23"/>
    <p:sldId id="301" r:id="rId24"/>
    <p:sldId id="371" r:id="rId25"/>
    <p:sldId id="341" r:id="rId26"/>
    <p:sldId id="342" r:id="rId27"/>
    <p:sldId id="343" r:id="rId28"/>
    <p:sldId id="421" r:id="rId29"/>
    <p:sldId id="425" r:id="rId30"/>
    <p:sldId id="303" r:id="rId31"/>
    <p:sldId id="427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Rosales" initials="KR" lastIdx="4" clrIdx="0">
    <p:extLst>
      <p:ext uri="{19B8F6BF-5375-455C-9EA6-DF929625EA0E}">
        <p15:presenceInfo xmlns:p15="http://schemas.microsoft.com/office/powerpoint/2012/main" userId="Kristina Rosa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74" autoAdjust="0"/>
  </p:normalViewPr>
  <p:slideViewPr>
    <p:cSldViewPr snapToGrid="0" snapToObjects="1">
      <p:cViewPr varScale="1">
        <p:scale>
          <a:sx n="76" d="100"/>
          <a:sy n="76" d="100"/>
        </p:scale>
        <p:origin x="864" y="84"/>
      </p:cViewPr>
      <p:guideLst/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2" cy="466578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0"/>
            <a:ext cx="2971592" cy="466578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r">
              <a:defRPr sz="1200"/>
            </a:lvl1pPr>
          </a:lstStyle>
          <a:p>
            <a:fld id="{34ADF223-9F46-4604-94F6-34A0EB51FF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2971592" cy="466578"/>
          </a:xfrm>
          <a:prstGeom prst="rect">
            <a:avLst/>
          </a:prstGeom>
        </p:spPr>
        <p:txBody>
          <a:bodyPr vert="horz" lIns="91770" tIns="45885" rIns="91770" bIns="458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829823"/>
            <a:ext cx="2971592" cy="466578"/>
          </a:xfrm>
          <a:prstGeom prst="rect">
            <a:avLst/>
          </a:prstGeom>
        </p:spPr>
        <p:txBody>
          <a:bodyPr vert="horz" lIns="91770" tIns="45885" rIns="91770" bIns="45885" rtlCol="0" anchor="b"/>
          <a:lstStyle>
            <a:lvl1pPr algn="r">
              <a:defRPr sz="1200"/>
            </a:lvl1pPr>
          </a:lstStyle>
          <a:p>
            <a:fld id="{6093C4C4-07CC-4392-A1D6-4129A889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2D6624F6-CA51-3F41-A953-9DEDE97283F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2"/>
            <a:ext cx="5486400" cy="3660457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010E5AB1-A5C0-5044-941E-2E79EE77B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Michael 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4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700">
              <a:defRPr/>
            </a:pPr>
            <a:r>
              <a:rPr lang="en-US" dirty="0"/>
              <a:t>Michael </a:t>
            </a:r>
          </a:p>
          <a:p>
            <a:pPr defTabSz="917700">
              <a:defRPr/>
            </a:pPr>
            <a:endParaRPr lang="en-US" dirty="0"/>
          </a:p>
          <a:p>
            <a:pPr defTabSz="917700">
              <a:defRPr/>
            </a:pPr>
            <a:r>
              <a:rPr lang="en-US" dirty="0"/>
              <a:t>Q: How to determine which protections apply?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 </a:t>
            </a:r>
          </a:p>
          <a:p>
            <a:endParaRPr lang="en-US" dirty="0"/>
          </a:p>
          <a:p>
            <a:r>
              <a:rPr lang="en-US" dirty="0"/>
              <a:t>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6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5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4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</a:p>
          <a:p>
            <a:r>
              <a:rPr lang="en-US" dirty="0"/>
              <a:t>Questions: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7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E5AB1-A5C0-5044-941E-2E79EE77B8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8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288460"/>
            <a:ext cx="12192000" cy="2256051"/>
          </a:xfrm>
          <a:prstGeom prst="rect">
            <a:avLst/>
          </a:prstGeom>
          <a:solidFill>
            <a:srgbClr val="00206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510250"/>
            <a:ext cx="9144000" cy="181247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32942"/>
            <a:ext cx="9144000" cy="815958"/>
          </a:xfrm>
        </p:spPr>
        <p:txBody>
          <a:bodyPr/>
          <a:lstStyle>
            <a:lvl1pPr marL="0" indent="0" algn="ctr"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3" y="562555"/>
            <a:ext cx="3896101" cy="127280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81525" y="6323789"/>
            <a:ext cx="462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63871"/>
                </a:solidFill>
              </a:rPr>
              <a:t>www.nlsla.org</a:t>
            </a:r>
            <a:endParaRPr lang="en-US" sz="1400" i="1" dirty="0">
              <a:solidFill>
                <a:srgbClr val="4C4D4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4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39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207" y="12401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207" y="4119906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18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35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4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4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89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9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25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40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040177" y="6516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26387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37729"/>
            <a:ext cx="12191999" cy="137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t="-2187" r="-1233" b="38805"/>
          <a:stretch/>
        </p:blipFill>
        <p:spPr>
          <a:xfrm>
            <a:off x="838200" y="6333473"/>
            <a:ext cx="1873906" cy="38800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132" y="6356350"/>
            <a:ext cx="4628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63871"/>
                </a:solidFill>
              </a:rPr>
              <a:t>www.nlsla.org</a:t>
            </a:r>
            <a:endParaRPr lang="en-US" sz="1100" i="1" dirty="0">
              <a:solidFill>
                <a:srgbClr val="FFFFFF">
                  <a:lumMod val="7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4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yhousedl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yhousedla.org/get-legal-help" TargetMode="External"/><Relationship Id="rId2" Type="http://schemas.openxmlformats.org/officeDocument/2006/relationships/hyperlink" Target="https://www.stayhousedla.org/workshop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stayhousedla.org/self-help-eviction-defens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Housing Rights Workshop</a:t>
            </a:r>
            <a:br>
              <a:rPr lang="en-US" dirty="0">
                <a:latin typeface="Avenir LT Std 65 Medium" panose="020B0603020203020204" pitchFamily="34" charset="0"/>
              </a:rPr>
            </a:br>
            <a:r>
              <a:rPr lang="en-US" sz="2200" dirty="0">
                <a:latin typeface="Avenir LT Std 65 Medium" panose="020B0603020203020204" pitchFamily="34" charset="0"/>
              </a:rPr>
              <a:t>Burbank, CA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venir LT Std 55 Roman" panose="020B0503020203020204" pitchFamily="34" charset="0"/>
              </a:rPr>
              <a:t>Henry Mantel</a:t>
            </a:r>
          </a:p>
          <a:p>
            <a:r>
              <a:rPr lang="en-US" dirty="0">
                <a:latin typeface="Avenir LT Std 55 Roman" panose="020B0503020203020204" pitchFamily="34" charset="0"/>
              </a:rPr>
              <a:t>Pro Bono Coordinator</a:t>
            </a:r>
          </a:p>
          <a:p>
            <a:endParaRPr lang="en-US" dirty="0">
              <a:latin typeface="Avenir LT Std 55 Roman" panose="020B0503020203020204" pitchFamily="34" charset="0"/>
            </a:endParaRPr>
          </a:p>
          <a:p>
            <a:endParaRPr lang="en-US" dirty="0">
              <a:latin typeface="Avenir LT Std 55 Roman" panose="020B0503020203020204" pitchFamily="34" charset="0"/>
            </a:endParaRPr>
          </a:p>
          <a:p>
            <a:endParaRPr lang="en-US" dirty="0">
              <a:latin typeface="Avenir LT Std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An affirmative defense is a defense against eviction that a tenant can apply in an unlawful detainer action, either at trial or in a pre-judgment motion</a:t>
            </a:r>
          </a:p>
          <a:p>
            <a:r>
              <a:rPr lang="en-US" sz="1900" dirty="0"/>
              <a:t>Common affirmative defenses:</a:t>
            </a:r>
          </a:p>
          <a:p>
            <a:pPr lvl="1"/>
            <a:r>
              <a:rPr lang="en-US" sz="1900" dirty="0"/>
              <a:t>Waiver</a:t>
            </a:r>
          </a:p>
          <a:p>
            <a:pPr lvl="1"/>
            <a:r>
              <a:rPr lang="en-US" sz="1900" dirty="0"/>
              <a:t>Estoppel</a:t>
            </a:r>
          </a:p>
          <a:p>
            <a:pPr lvl="1"/>
            <a:r>
              <a:rPr lang="en-US" sz="1900" dirty="0"/>
              <a:t>Defective notice</a:t>
            </a:r>
          </a:p>
          <a:p>
            <a:pPr lvl="1"/>
            <a:r>
              <a:rPr lang="en-US" sz="1900" dirty="0"/>
              <a:t>Breach of Warranty of Habitability</a:t>
            </a:r>
          </a:p>
          <a:p>
            <a:pPr lvl="1"/>
            <a:r>
              <a:rPr lang="en-US" sz="1900" dirty="0"/>
              <a:t>Retaliation</a:t>
            </a:r>
          </a:p>
          <a:p>
            <a:pPr lvl="1"/>
            <a:r>
              <a:rPr lang="en-US" sz="1900" dirty="0"/>
              <a:t>Discrimination</a:t>
            </a:r>
          </a:p>
          <a:p>
            <a:r>
              <a:rPr lang="en-US" sz="1900" dirty="0"/>
              <a:t>Affirmative defenses must be listed in the Answer to be applied at trial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D65A2F-90B1-65BD-85AE-430E1D240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7708" y="365125"/>
            <a:ext cx="6324292" cy="5589045"/>
          </a:xfrm>
        </p:spPr>
      </p:pic>
    </p:spTree>
    <p:extLst>
      <p:ext uri="{BB962C8B-B14F-4D97-AF65-F5344CB8AC3E}">
        <p14:creationId xmlns:p14="http://schemas.microsoft.com/office/powerpoint/2010/main" val="16856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of Entry and Voidable Lease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693"/>
            <a:ext cx="10515600" cy="43129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Landlord’s right of entry (Civil Code 1954)</a:t>
            </a:r>
          </a:p>
          <a:p>
            <a:pPr lvl="1"/>
            <a:r>
              <a:rPr lang="en-US" dirty="0"/>
              <a:t>LL may enter:</a:t>
            </a:r>
          </a:p>
          <a:p>
            <a:pPr lvl="2"/>
            <a:r>
              <a:rPr lang="en-US" dirty="0"/>
              <a:t>In an emergency (Notice NOT required)</a:t>
            </a:r>
          </a:p>
          <a:p>
            <a:pPr lvl="2"/>
            <a:r>
              <a:rPr lang="en-US" dirty="0"/>
              <a:t>To make necessary/agreed upon repairs, or to show the apartment (Notice required)</a:t>
            </a:r>
          </a:p>
          <a:p>
            <a:pPr lvl="1"/>
            <a:r>
              <a:rPr lang="en-US" dirty="0"/>
              <a:t>Must provide reasonable written notice of intent to enter (24 hours presumed reasonable)</a:t>
            </a:r>
          </a:p>
          <a:p>
            <a:pPr lvl="2"/>
            <a:r>
              <a:rPr lang="en-US" dirty="0"/>
              <a:t>Must describe the reason for entry</a:t>
            </a:r>
          </a:p>
          <a:p>
            <a:pPr lvl="2"/>
            <a:r>
              <a:rPr lang="en-US" dirty="0"/>
              <a:t>Must be mailed or delivered to tenant. (6 days notice, if mailed)</a:t>
            </a:r>
          </a:p>
          <a:p>
            <a:pPr lvl="1"/>
            <a:r>
              <a:rPr lang="en-US" dirty="0"/>
              <a:t>Entry must be during normal business hours</a:t>
            </a:r>
          </a:p>
          <a:p>
            <a:pPr lvl="2"/>
            <a:endParaRPr lang="en-US" dirty="0"/>
          </a:p>
          <a:p>
            <a:r>
              <a:rPr lang="en-US" dirty="0"/>
              <a:t>Lease terms that are void as against public policy (Civil Code 1953):</a:t>
            </a:r>
          </a:p>
          <a:p>
            <a:pPr lvl="1"/>
            <a:r>
              <a:rPr lang="en-US" sz="2500" dirty="0"/>
              <a:t>Waiver of tenant’s rights regarding security deposits or landlord entry.</a:t>
            </a:r>
          </a:p>
          <a:p>
            <a:pPr lvl="1"/>
            <a:r>
              <a:rPr lang="en-US" sz="2500" dirty="0"/>
              <a:t>Waiver of tenant’s right to sue the landlord for future claims.</a:t>
            </a:r>
          </a:p>
          <a:p>
            <a:pPr lvl="1"/>
            <a:r>
              <a:rPr lang="en-US" sz="2500" dirty="0"/>
              <a:t>Waiver of tenant’s right to a notice or hearing required by law.</a:t>
            </a:r>
          </a:p>
          <a:p>
            <a:pPr lvl="1"/>
            <a:r>
              <a:rPr lang="en-US" sz="2500" dirty="0"/>
              <a:t>Waiver of procedural rights in any action involving tenant’s rights or obligations.</a:t>
            </a:r>
          </a:p>
          <a:p>
            <a:pPr lvl="1"/>
            <a:r>
              <a:rPr lang="en-US" sz="2500" dirty="0"/>
              <a:t>Waiver of landlord’s duty of care to prevent personal injury or property damage.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1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Based on Housing Receiving Government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Housing (Government owns the building) – Look to the rules/administrative plan of the agency that owns the building.</a:t>
            </a:r>
          </a:p>
          <a:p>
            <a:r>
              <a:rPr lang="en-US" dirty="0"/>
              <a:t>Section 8 Projects (The “Unit” is affordable) 24 CFR Part 983</a:t>
            </a:r>
          </a:p>
          <a:p>
            <a:r>
              <a:rPr lang="en-US" dirty="0"/>
              <a:t>Section 8 Vouchers (The “Person” carries affordability with them) - 24 CFR Part 982</a:t>
            </a:r>
          </a:p>
          <a:p>
            <a:r>
              <a:rPr lang="en-US" dirty="0"/>
              <a:t>Low Income Housing Tax Credit (IRS/CTCAC)</a:t>
            </a:r>
          </a:p>
          <a:p>
            <a:pPr lvl="1"/>
            <a:r>
              <a:rPr lang="en-US" dirty="0"/>
              <a:t>Rent amount tied to income brackets.</a:t>
            </a:r>
          </a:p>
          <a:p>
            <a:pPr lvl="1"/>
            <a:r>
              <a:rPr lang="en-US" dirty="0"/>
              <a:t>Requirement for good cause for evictions. (IRS Rev. Ruling)</a:t>
            </a:r>
          </a:p>
        </p:txBody>
      </p:sp>
    </p:spTree>
    <p:extLst>
      <p:ext uri="{BB962C8B-B14F-4D97-AF65-F5344CB8AC3E}">
        <p14:creationId xmlns:p14="http://schemas.microsoft.com/office/powerpoint/2010/main" val="379292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5EAE-8A42-E0F0-C5D9-BE4FD6343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 1482: The Tenant Protection Act of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63467-D667-07AE-DE11-4E92C6354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187998"/>
            <a:ext cx="11054542" cy="1325563"/>
          </a:xfrm>
        </p:spPr>
        <p:txBody>
          <a:bodyPr/>
          <a:lstStyle/>
          <a:p>
            <a:r>
              <a:rPr lang="en-US" b="1" dirty="0"/>
              <a:t>What is the TPA?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447"/>
            <a:ext cx="10515600" cy="42602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State-wide just-cause protections and rent control</a:t>
            </a:r>
          </a:p>
          <a:p>
            <a:pPr lvl="1"/>
            <a:r>
              <a:rPr lang="en-US" sz="2400" dirty="0"/>
              <a:t>Landlords must show “just cause” to terminate the tenancy. (Civil Code 1946.2)</a:t>
            </a:r>
          </a:p>
          <a:p>
            <a:pPr lvl="1"/>
            <a:r>
              <a:rPr lang="en-US" sz="2400" dirty="0"/>
              <a:t>Landlords are limited in how much they can raise rent annually (5% + % change in CPI OR 10%, whichever is lower). Civil Code 1947.12.</a:t>
            </a:r>
          </a:p>
          <a:p>
            <a:pPr lvl="2"/>
            <a:r>
              <a:rPr lang="en-US" dirty="0"/>
              <a:t>Adding on extra fees and costs would be considered a rent increase</a:t>
            </a:r>
          </a:p>
          <a:p>
            <a:pPr lvl="3"/>
            <a:r>
              <a:rPr lang="en-US" dirty="0"/>
              <a:t>Charging tenants for common area utilities probably counts</a:t>
            </a:r>
          </a:p>
          <a:p>
            <a:pPr lvl="1"/>
            <a:r>
              <a:rPr lang="en-US" sz="2400" dirty="0"/>
              <a:t>Applies (basically) to any property with 2 or more rental units (not including owner’s unit), built within last 15 years.</a:t>
            </a:r>
          </a:p>
          <a:p>
            <a:pPr lvl="2"/>
            <a:r>
              <a:rPr lang="en-US" dirty="0"/>
              <a:t>Exceptions (Civil Code </a:t>
            </a:r>
            <a:r>
              <a:rPr lang="en-US" dirty="0">
                <a:latin typeface="Gill Sans MT" panose="020B0502020104020203" pitchFamily="34" charset="0"/>
              </a:rPr>
              <a:t>§1946.2(e))</a:t>
            </a:r>
          </a:p>
          <a:p>
            <a:pPr lvl="3"/>
            <a:r>
              <a:rPr lang="en-US" dirty="0">
                <a:latin typeface="Gill Sans MT" panose="020B0502020104020203" pitchFamily="34" charset="0"/>
              </a:rPr>
              <a:t>Single-family homes owned by an individual OR owner-occupied</a:t>
            </a:r>
          </a:p>
          <a:p>
            <a:pPr lvl="3"/>
            <a:r>
              <a:rPr lang="en-US" dirty="0"/>
              <a:t>Dormitories</a:t>
            </a:r>
          </a:p>
          <a:p>
            <a:pPr lvl="3"/>
            <a:r>
              <a:rPr lang="en-US" dirty="0"/>
              <a:t>Certain affordable housing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5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EC30-8FA3-3546-CCC1-81D4259F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Just-Cause Protections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E12E-97BB-1846-E203-43D976884C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At-Fault Just Causes</a:t>
            </a:r>
          </a:p>
          <a:p>
            <a:pPr lvl="1"/>
            <a:r>
              <a:rPr lang="en-US" dirty="0"/>
              <a:t>Non-payment of rent</a:t>
            </a:r>
          </a:p>
          <a:p>
            <a:pPr lvl="1"/>
            <a:r>
              <a:rPr lang="en-US" dirty="0"/>
              <a:t>Breach of lease</a:t>
            </a:r>
          </a:p>
          <a:p>
            <a:pPr lvl="1"/>
            <a:r>
              <a:rPr lang="en-US" dirty="0"/>
              <a:t>Nuisance</a:t>
            </a:r>
          </a:p>
          <a:p>
            <a:pPr lvl="1"/>
            <a:r>
              <a:rPr lang="en-US" dirty="0"/>
              <a:t>Committing waste</a:t>
            </a:r>
          </a:p>
          <a:p>
            <a:pPr lvl="1"/>
            <a:r>
              <a:rPr lang="en-US" dirty="0"/>
              <a:t>Refusal to execute an extension of an expired lease</a:t>
            </a:r>
          </a:p>
          <a:p>
            <a:pPr lvl="1"/>
            <a:r>
              <a:rPr lang="en-US" dirty="0"/>
              <a:t>Criminal activity</a:t>
            </a:r>
          </a:p>
          <a:p>
            <a:pPr lvl="1"/>
            <a:r>
              <a:rPr lang="en-US" dirty="0"/>
              <a:t>Improper subletting</a:t>
            </a:r>
          </a:p>
          <a:p>
            <a:pPr lvl="1"/>
            <a:r>
              <a:rPr lang="en-US" dirty="0"/>
              <a:t>Refusal to allow proper entry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76FDF-78B6-5108-5136-DD5E7A9104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No-Fault Just Causes</a:t>
            </a:r>
          </a:p>
          <a:p>
            <a:pPr lvl="1"/>
            <a:r>
              <a:rPr lang="en-US" dirty="0"/>
              <a:t>Intent to occupy by owner or owner’s direct family</a:t>
            </a:r>
          </a:p>
          <a:p>
            <a:pPr lvl="1"/>
            <a:r>
              <a:rPr lang="en-US" dirty="0"/>
              <a:t>Withdrawing property from rental market</a:t>
            </a:r>
          </a:p>
          <a:p>
            <a:pPr lvl="1"/>
            <a:r>
              <a:rPr lang="en-US" dirty="0"/>
              <a:t>Government order</a:t>
            </a:r>
          </a:p>
          <a:p>
            <a:pPr lvl="1"/>
            <a:r>
              <a:rPr lang="en-US" dirty="0"/>
              <a:t>Demolish or substantial remodel</a:t>
            </a:r>
          </a:p>
          <a:p>
            <a:r>
              <a:rPr lang="en-US" dirty="0"/>
              <a:t>No-fault requires relocation assistance equal to one month’s rent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9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BC5D-D626-EDDB-BEFC-3D404307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76713"/>
          </a:xfrm>
        </p:spPr>
        <p:txBody>
          <a:bodyPr>
            <a:normAutofit/>
          </a:bodyPr>
          <a:lstStyle/>
          <a:p>
            <a:r>
              <a:rPr lang="en-US" sz="4000" dirty="0"/>
              <a:t>Burbank Urgency Tenant Protection Ordinance</a:t>
            </a:r>
            <a:br>
              <a:rPr lang="en-US" sz="4000" dirty="0"/>
            </a:br>
            <a:r>
              <a:rPr lang="en-US" sz="4000" dirty="0"/>
              <a:t>Passed 9/12/23, Effective Immediately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D2F24-3AA5-6D2D-865C-089B019D2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Heightened Just-Cause Protection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2078D-3F2D-620B-AA97-3040E2423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 requirements for evictions based on intent to demolish or substantially remodel property</a:t>
            </a:r>
          </a:p>
          <a:p>
            <a:pPr lvl="1"/>
            <a:r>
              <a:rPr lang="en-US" dirty="0"/>
              <a:t>Permits must be secured</a:t>
            </a:r>
          </a:p>
          <a:p>
            <a:pPr lvl="1"/>
            <a:r>
              <a:rPr lang="en-US" dirty="0"/>
              <a:t>Tenant has been provided with the permits</a:t>
            </a:r>
          </a:p>
          <a:p>
            <a:pPr lvl="1"/>
            <a:r>
              <a:rPr lang="en-US" dirty="0"/>
              <a:t>Tenant provided with account of scope of work, why they need to move, and why it will take more than 30 days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4098F-B4FB-6BD4-ACE4-8C80B350E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Heightened Relocation Assistance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F59CB-3414-50E6-C399-0B2A7DCE20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Landlords are now required to provide relocation assistance equal to at least three (3) months of rent in No-Fault evictions when the just cause is to demolish or substantially remodel the property</a:t>
            </a:r>
          </a:p>
        </p:txBody>
      </p:sp>
    </p:spTree>
    <p:extLst>
      <p:ext uri="{BB962C8B-B14F-4D97-AF65-F5344CB8AC3E}">
        <p14:creationId xmlns:p14="http://schemas.microsoft.com/office/powerpoint/2010/main" val="79905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5EAE-8A42-E0F0-C5D9-BE4FD6343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Warranty of Habitability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63467-D667-07AE-DE11-4E92C6354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2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the Warranty of Habitability?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3" b="-3"/>
          <a:stretch/>
        </p:blipFill>
        <p:spPr>
          <a:xfrm>
            <a:off x="612558" y="1853754"/>
            <a:ext cx="5483441" cy="37131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03337" y="2015734"/>
            <a:ext cx="4158849" cy="34506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A landlord has a duty to maintain the leased premises so that they are fit for human habitation</a:t>
            </a:r>
          </a:p>
          <a:p>
            <a:r>
              <a:rPr lang="en-US" dirty="0"/>
              <a:t>The warranty is implied, regardless of what the lease or rental agreement says</a:t>
            </a:r>
          </a:p>
          <a:p>
            <a:r>
              <a:rPr lang="en-US" dirty="0"/>
              <a:t>The warranty cannot be waived, explicitly or implicitly</a:t>
            </a:r>
          </a:p>
          <a:p>
            <a:r>
              <a:rPr lang="en-US" dirty="0"/>
              <a:t>Breach of the Warranty may be a defense to eviction</a:t>
            </a:r>
          </a:p>
        </p:txBody>
      </p:sp>
    </p:spTree>
    <p:extLst>
      <p:ext uri="{BB962C8B-B14F-4D97-AF65-F5344CB8AC3E}">
        <p14:creationId xmlns:p14="http://schemas.microsoft.com/office/powerpoint/2010/main" val="155045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4501"/>
            <a:ext cx="9312676" cy="1103986"/>
          </a:xfrm>
        </p:spPr>
        <p:txBody>
          <a:bodyPr/>
          <a:lstStyle/>
          <a:p>
            <a:r>
              <a:rPr lang="en-US" dirty="0"/>
              <a:t>Habitability Standards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174" y="1993462"/>
            <a:ext cx="7884795" cy="3733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19690-610B-9CFB-9095-ACC4ABC8CD44}"/>
              </a:ext>
            </a:extLst>
          </p:cNvPr>
          <p:cNvSpPr txBox="1"/>
          <p:nvPr/>
        </p:nvSpPr>
        <p:spPr>
          <a:xfrm>
            <a:off x="619125" y="1993462"/>
            <a:ext cx="3381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Webster’s Dictionary: “capable of being lived in, suitable for habitation”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Untenantable dwellings </a:t>
            </a:r>
            <a:r>
              <a:rPr lang="en-US" dirty="0"/>
              <a:t>“substantially lacks any of the following affirmative standard characteristics or is a residential unit described in Section 17920.3 or 17920.10 of the Health and Safety Code: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Civil Code Sec. 1941.1</a:t>
            </a:r>
          </a:p>
        </p:txBody>
      </p:sp>
    </p:spTree>
    <p:extLst>
      <p:ext uri="{BB962C8B-B14F-4D97-AF65-F5344CB8AC3E}">
        <p14:creationId xmlns:p14="http://schemas.microsoft.com/office/powerpoint/2010/main" val="228040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F35C-1ECB-E71B-ABC5-25DB4B8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Overview of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F54A-6614-95E6-D9F7-069BDDD8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Stay Housed LA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Evictions and Tenant Protections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AB 1482: The Tenant Protection Act of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Implied Warranty of Habitability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Fair 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7583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864B-223D-51A9-B6FD-F0C605E3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options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732E9A-51F6-189D-7A03-207E0BAB1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 the Landlord</a:t>
            </a:r>
          </a:p>
          <a:p>
            <a:r>
              <a:rPr lang="en-US" dirty="0"/>
              <a:t>Repair and Deduct</a:t>
            </a:r>
          </a:p>
          <a:p>
            <a:r>
              <a:rPr lang="en-US" dirty="0"/>
              <a:t>Withhold rent</a:t>
            </a:r>
          </a:p>
          <a:p>
            <a:r>
              <a:rPr lang="en-US" dirty="0"/>
              <a:t>Report to a government agency</a:t>
            </a:r>
          </a:p>
          <a:p>
            <a:r>
              <a:rPr lang="en-US" dirty="0"/>
              <a:t>Move out / Constructive Eviction</a:t>
            </a:r>
          </a:p>
          <a:p>
            <a:r>
              <a:rPr lang="en-US" dirty="0"/>
              <a:t>File suit against Landlord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571276-26B6-16EA-6C46-44447821AC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Retaliatory Evictions</a:t>
            </a:r>
          </a:p>
          <a:p>
            <a:pPr lvl="1"/>
            <a:r>
              <a:rPr lang="en-US" dirty="0"/>
              <a:t>Landlords cannot retaliate against tenants who report unsafe or illegal conditions</a:t>
            </a:r>
          </a:p>
          <a:p>
            <a:pPr lvl="1"/>
            <a:r>
              <a:rPr lang="en-US" dirty="0"/>
              <a:t>Attempts to evict within 180 days of tenant reporting conditions to landlord or government presumed retaliatory</a:t>
            </a:r>
          </a:p>
        </p:txBody>
      </p:sp>
    </p:spTree>
    <p:extLst>
      <p:ext uri="{BB962C8B-B14F-4D97-AF65-F5344CB8AC3E}">
        <p14:creationId xmlns:p14="http://schemas.microsoft.com/office/powerpoint/2010/main" val="289570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B9F4-6720-21EB-B341-E14C51137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Fair Housing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014A6-ABAD-48BD-545A-50A0147D2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Protections Against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495"/>
            <a:ext cx="10515600" cy="4409182"/>
          </a:xfrm>
        </p:spPr>
        <p:txBody>
          <a:bodyPr>
            <a:noAutofit/>
          </a:bodyPr>
          <a:lstStyle/>
          <a:p>
            <a:r>
              <a:rPr lang="en-US" dirty="0"/>
              <a:t>Against Private Parties:</a:t>
            </a:r>
          </a:p>
          <a:p>
            <a:pPr lvl="1"/>
            <a:r>
              <a:rPr lang="en-US" dirty="0"/>
              <a:t>Unruh Civil Rights Act (Civil Code Sec. 51)</a:t>
            </a:r>
          </a:p>
          <a:p>
            <a:pPr lvl="1"/>
            <a:r>
              <a:rPr lang="en-US" dirty="0"/>
              <a:t>FEHA (Fair Employment and Housing Act (Gov. Code Sec. 12955)</a:t>
            </a:r>
          </a:p>
          <a:p>
            <a:pPr lvl="1"/>
            <a:r>
              <a:rPr lang="en-US" dirty="0"/>
              <a:t>Fair Housing Act (42 U.S.C. Secs. 3601, 3604)</a:t>
            </a:r>
          </a:p>
          <a:p>
            <a:pPr lvl="2"/>
            <a:r>
              <a:rPr lang="en-US" dirty="0"/>
              <a:t>Note: FEHA and FHA do not apply to certain homes occupied by owners with less than a certain number of units. Unruh applies to every landlord.</a:t>
            </a:r>
          </a:p>
          <a:p>
            <a:r>
              <a:rPr lang="en-US" dirty="0"/>
              <a:t>Prohibiting Discrimination in Government Funded Programs</a:t>
            </a:r>
          </a:p>
          <a:p>
            <a:pPr lvl="1"/>
            <a:r>
              <a:rPr lang="en-US" dirty="0"/>
              <a:t>Government Code 11135 (California)</a:t>
            </a:r>
          </a:p>
          <a:p>
            <a:pPr lvl="1"/>
            <a:r>
              <a:rPr lang="en-US" dirty="0"/>
              <a:t>Title VI of the Civil Rights Act of 1964 (Federal)</a:t>
            </a:r>
          </a:p>
          <a:p>
            <a:pPr lvl="1"/>
            <a:r>
              <a:rPr lang="en-US" dirty="0"/>
              <a:t>Section 504 of the Rehabilitation Act of 1973 (Federal)</a:t>
            </a:r>
          </a:p>
          <a:p>
            <a:r>
              <a:rPr lang="en-US" dirty="0"/>
              <a:t>Americans with Disabilities Act (Federal)</a:t>
            </a:r>
          </a:p>
        </p:txBody>
      </p:sp>
    </p:spTree>
    <p:extLst>
      <p:ext uri="{BB962C8B-B14F-4D97-AF65-F5344CB8AC3E}">
        <p14:creationId xmlns:p14="http://schemas.microsoft.com/office/powerpoint/2010/main" val="213325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Unruh Civil Rights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“All persons within the jurisdiction of this state are free and equal, and no matter what their </a:t>
            </a:r>
            <a:r>
              <a:rPr lang="en-US" b="1" dirty="0"/>
              <a:t>sex, race, color, religion, ancestry, national origin, disability, medical condition, genetic information, marital status, sexual orientation, citizenship, primary language, or immigration status </a:t>
            </a:r>
            <a:r>
              <a:rPr lang="en-US" dirty="0"/>
              <a:t>are entitled to the full and equal accommodations, advantages, facilities, privileges, or services in all business establishments of every kind whatsoever.”</a:t>
            </a:r>
          </a:p>
          <a:p>
            <a:r>
              <a:rPr lang="en-US" dirty="0"/>
              <a:t>Basic civil rights law of the state.</a:t>
            </a:r>
          </a:p>
        </p:txBody>
      </p:sp>
    </p:spTree>
    <p:extLst>
      <p:ext uri="{BB962C8B-B14F-4D97-AF65-F5344CB8AC3E}">
        <p14:creationId xmlns:p14="http://schemas.microsoft.com/office/powerpoint/2010/main" val="414748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FEHA (Gov. Code Secs. 12927, 12955)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9089" y="1825625"/>
            <a:ext cx="5181600" cy="403147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Discrimination includes:</a:t>
            </a:r>
          </a:p>
          <a:p>
            <a:pPr lvl="1" fontAlgn="base"/>
            <a:r>
              <a:rPr lang="en-US" dirty="0"/>
              <a:t>refusal to sell, rent, or lease housing accommodations;</a:t>
            </a:r>
          </a:p>
          <a:p>
            <a:pPr lvl="1" fontAlgn="base"/>
            <a:r>
              <a:rPr lang="en-US" dirty="0"/>
              <a:t>refusal to negotiate for the sale, rental, or lease of housing accommodations</a:t>
            </a:r>
          </a:p>
          <a:p>
            <a:pPr lvl="1" fontAlgn="base"/>
            <a:r>
              <a:rPr lang="en-US" dirty="0"/>
              <a:t>representation that a housing accommodation is not available for inspection, sale, or rental when that housing accommodation is in fact so available;</a:t>
            </a:r>
          </a:p>
          <a:p>
            <a:pPr lvl="1" fontAlgn="base"/>
            <a:r>
              <a:rPr lang="en-US" dirty="0"/>
              <a:t>provision of inferior terms, conditions, privileges, facilities, or services;</a:t>
            </a:r>
          </a:p>
          <a:p>
            <a:pPr lvl="1" fontAlgn="base"/>
            <a:r>
              <a:rPr lang="en-US" dirty="0"/>
              <a:t>Harassment;</a:t>
            </a:r>
          </a:p>
          <a:p>
            <a:pPr lvl="1" fontAlgn="base"/>
            <a:r>
              <a:rPr lang="en-US" dirty="0"/>
              <a:t>Cancellation or termination of a sale or rental agreement;</a:t>
            </a:r>
          </a:p>
          <a:p>
            <a:pPr lvl="1" fontAlgn="base"/>
            <a:r>
              <a:rPr lang="en-US" dirty="0"/>
              <a:t>Segregated or separated housing accommodations;</a:t>
            </a:r>
          </a:p>
          <a:p>
            <a:pPr lvl="1" fontAlgn="base"/>
            <a:r>
              <a:rPr lang="en-US" dirty="0"/>
              <a:t>Refusal to permit reasonable modifications of the premises if the modifications are necessary to afford a disabled tenant full enjoyment of the premises,</a:t>
            </a:r>
          </a:p>
          <a:p>
            <a:pPr lvl="1" fontAlgn="base"/>
            <a:r>
              <a:rPr lang="en-US" dirty="0"/>
              <a:t>Refusal to make reasonable accommodations in rules, policies, practices, or services when necessary to afford a disabled person equal opportunity to use and enjoy a dwelling.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5F0AE-7835-427C-3F3E-57D9E3271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031478"/>
          </a:xfrm>
        </p:spPr>
        <p:txBody>
          <a:bodyPr>
            <a:noAutofit/>
          </a:bodyPr>
          <a:lstStyle/>
          <a:p>
            <a:r>
              <a:rPr lang="en-US" sz="1900" dirty="0"/>
              <a:t>Unlawful for the owner of any housing accommodation to discriminate against or harass any person because of the race, color, religion, sex, gender, </a:t>
            </a:r>
            <a:r>
              <a:rPr lang="en-US" sz="1900" b="1" dirty="0"/>
              <a:t>gender identity</a:t>
            </a:r>
            <a:r>
              <a:rPr lang="en-US" sz="1900" dirty="0"/>
              <a:t>, </a:t>
            </a:r>
            <a:r>
              <a:rPr lang="en-US" sz="1900" b="1" dirty="0"/>
              <a:t>gender expression</a:t>
            </a:r>
            <a:r>
              <a:rPr lang="en-US" sz="1900" dirty="0"/>
              <a:t>, sexual orientation, marital status, national origin, ancestry, familial status, </a:t>
            </a:r>
            <a:r>
              <a:rPr lang="en-US" sz="1900" b="1" dirty="0"/>
              <a:t>source of income</a:t>
            </a:r>
            <a:r>
              <a:rPr lang="en-US" sz="1900" dirty="0"/>
              <a:t>, disability, veteran or military status, or genetic information of that person</a:t>
            </a:r>
          </a:p>
          <a:p>
            <a:r>
              <a:rPr lang="en-US" sz="1900" dirty="0"/>
              <a:t>Source of Income discrimination</a:t>
            </a:r>
          </a:p>
          <a:p>
            <a:pPr lvl="1"/>
            <a:r>
              <a:rPr lang="en-US" sz="1900" dirty="0"/>
              <a:t>A landlord </a:t>
            </a:r>
            <a:r>
              <a:rPr lang="en-US" sz="1900" b="1" dirty="0"/>
              <a:t>cannot</a:t>
            </a:r>
            <a:r>
              <a:rPr lang="en-US" sz="1900" dirty="0"/>
              <a:t> refuse to accept a tenant based on source of income, such as Section 8</a:t>
            </a:r>
          </a:p>
          <a:p>
            <a:pPr lvl="1"/>
            <a:r>
              <a:rPr lang="en-US" sz="1900" dirty="0"/>
              <a:t>HOWEVER, a landlord can </a:t>
            </a:r>
            <a:r>
              <a:rPr lang="en-US" sz="1900" b="1" dirty="0"/>
              <a:t>inquire</a:t>
            </a:r>
            <a:r>
              <a:rPr lang="en-US" sz="1900" dirty="0"/>
              <a:t> as to a tenant’s source of income</a:t>
            </a:r>
          </a:p>
        </p:txBody>
      </p:sp>
    </p:spTree>
    <p:extLst>
      <p:ext uri="{BB962C8B-B14F-4D97-AF65-F5344CB8AC3E}">
        <p14:creationId xmlns:p14="http://schemas.microsoft.com/office/powerpoint/2010/main" val="390273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A71F-684E-681C-8C10-32BB0C9D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743F-B802-F93F-9C60-96D4629A6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Landlords are required to make “reasonable accommodations” to tenants with disabilities</a:t>
            </a:r>
          </a:p>
          <a:p>
            <a:pPr lvl="1"/>
            <a:r>
              <a:rPr lang="en-US" dirty="0"/>
              <a:t>So long as they do not create an undue burden on the landlord</a:t>
            </a:r>
          </a:p>
          <a:p>
            <a:r>
              <a:rPr lang="en-US" dirty="0"/>
              <a:t>A disability can be anything that substantially limits a person’s major life activities</a:t>
            </a:r>
          </a:p>
          <a:p>
            <a:r>
              <a:rPr lang="en-US" dirty="0"/>
              <a:t>Discrimination can be a defense against eviction</a:t>
            </a:r>
          </a:p>
          <a:p>
            <a:endParaRPr lang="en-US" dirty="0"/>
          </a:p>
        </p:txBody>
      </p:sp>
      <p:pic>
        <p:nvPicPr>
          <p:cNvPr id="6" name="Content Placeholder 5" descr="A person in a wheelchair&#10;&#10;Description automatically generated">
            <a:extLst>
              <a:ext uri="{FF2B5EF4-FFF2-40B4-BE49-F238E27FC236}">
                <a16:creationId xmlns:a16="http://schemas.microsoft.com/office/drawing/2014/main" id="{AC8AE2A9-07C6-DC71-613F-0D2362A014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6331"/>
            <a:ext cx="5181600" cy="3450838"/>
          </a:xfrm>
        </p:spPr>
      </p:pic>
    </p:spTree>
    <p:extLst>
      <p:ext uri="{BB962C8B-B14F-4D97-AF65-F5344CB8AC3E}">
        <p14:creationId xmlns:p14="http://schemas.microsoft.com/office/powerpoint/2010/main" val="1473799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EA00-344F-1EC8-1E87-7DDF7AF8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655206" cy="638052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Government Agency Enforcement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5888CA-D9AC-B337-7BD4-02C26F655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50181"/>
              </p:ext>
            </p:extLst>
          </p:nvPr>
        </p:nvGraphicFramePr>
        <p:xfrm>
          <a:off x="838200" y="1000003"/>
          <a:ext cx="10280228" cy="477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2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County of L.A. Department of Public Health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Health: rodents, mold, lead, CO2, etc.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419">
                <a:tc>
                  <a:txBody>
                    <a:bodyPr/>
                    <a:lstStyle/>
                    <a:p>
                      <a:r>
                        <a:rPr lang="en-US" dirty="0"/>
                        <a:t>California Civil Rights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 of 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Discrimination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7419">
                <a:tc>
                  <a:txBody>
                    <a:bodyPr/>
                    <a:lstStyle/>
                    <a:p>
                      <a:r>
                        <a:rPr lang="en-US" dirty="0"/>
                        <a:t>Burbank Housing Authority / HUD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City /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Section 8, public housing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33">
                <a:tc>
                  <a:txBody>
                    <a:bodyPr/>
                    <a:lstStyle/>
                    <a:p>
                      <a:r>
                        <a:rPr lang="en-US" dirty="0"/>
                        <a:t>Environmental Protection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Lead safe repairs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25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9554" y="6531429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336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B18-AD69-96B9-BC3B-CAAE4B5E1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NLSLA Hotline</a:t>
            </a:r>
            <a:br>
              <a:rPr lang="en-US" dirty="0"/>
            </a:br>
            <a:r>
              <a:rPr lang="en-US" dirty="0"/>
              <a:t>(800) 433-6251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42D65-0C25-06B0-CB05-C326CF6022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StayHoused</a:t>
            </a:r>
            <a:r>
              <a:rPr lang="en-US" dirty="0"/>
              <a:t> LA Hotline:  </a:t>
            </a:r>
          </a:p>
          <a:p>
            <a:r>
              <a:rPr lang="en-US" dirty="0"/>
              <a:t>1 (888) 694-0040</a:t>
            </a:r>
          </a:p>
        </p:txBody>
      </p:sp>
    </p:spTree>
    <p:extLst>
      <p:ext uri="{BB962C8B-B14F-4D97-AF65-F5344CB8AC3E}">
        <p14:creationId xmlns:p14="http://schemas.microsoft.com/office/powerpoint/2010/main" val="421857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4389" y="6506086"/>
            <a:ext cx="4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Housed LA is a county-wide program to educate tenants on their rights and provide legal assistance to those facing eviction</a:t>
            </a:r>
          </a:p>
          <a:p>
            <a:r>
              <a:rPr lang="en-US" dirty="0"/>
              <a:t>The goal of Stay Housed LA is to keep people in their homes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F329F-FCB8-490F-3C55-70B2C670E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0655"/>
            <a:ext cx="5181600" cy="4619430"/>
          </a:xfrm>
        </p:spPr>
        <p:txBody>
          <a:bodyPr/>
          <a:lstStyle/>
          <a:p>
            <a:r>
              <a:rPr lang="en-US" dirty="0"/>
              <a:t>Legal Service Providers:</a:t>
            </a:r>
          </a:p>
          <a:p>
            <a:pPr lvl="1"/>
            <a:r>
              <a:rPr lang="en-US" dirty="0"/>
              <a:t>Asian Americans Advancing Justice, BASTA, Bet Tzedek, CLA SoCal, EDN, HRC, ICLC, LAFLA, Mental Health Advocacy Services, NLSLA, Public Counsel</a:t>
            </a:r>
          </a:p>
          <a:p>
            <a:r>
              <a:rPr lang="en-US" dirty="0"/>
              <a:t>Website: </a:t>
            </a:r>
            <a:r>
              <a:rPr lang="en-US" dirty="0">
                <a:hlinkClick r:id="rId3"/>
              </a:rPr>
              <a:t>https://www.stayhousedla.org/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een house and a car&#10;&#10;Description automatically generated">
            <a:extLst>
              <a:ext uri="{FF2B5EF4-FFF2-40B4-BE49-F238E27FC236}">
                <a16:creationId xmlns:a16="http://schemas.microsoft.com/office/drawing/2014/main" id="{305D8420-2851-8979-AC15-459D3D7E8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6649"/>
            <a:ext cx="12192000" cy="2024945"/>
          </a:xfrm>
          <a:prstGeom prst="rect">
            <a:avLst/>
          </a:prstGeom>
        </p:spPr>
      </p:pic>
      <p:pic>
        <p:nvPicPr>
          <p:cNvPr id="9" name="Picture 8" descr="A black and yellow logo with white text&#10;&#10;Description automatically generated">
            <a:extLst>
              <a:ext uri="{FF2B5EF4-FFF2-40B4-BE49-F238E27FC236}">
                <a16:creationId xmlns:a16="http://schemas.microsoft.com/office/drawing/2014/main" id="{2E17422A-6973-5242-24E9-E69B6D61B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21" y="-93390"/>
            <a:ext cx="3247716" cy="19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B364-CF13-80E2-9038-10C18E73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Housed LA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9CD9-ADBA-2DA6-C883-A8753D08C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616" y="1825624"/>
            <a:ext cx="6482919" cy="4211191"/>
          </a:xfrm>
        </p:spPr>
        <p:txBody>
          <a:bodyPr/>
          <a:lstStyle/>
          <a:p>
            <a:r>
              <a:rPr lang="en-US" dirty="0"/>
              <a:t>Workshops</a:t>
            </a:r>
          </a:p>
          <a:p>
            <a:pPr lvl="1"/>
            <a:r>
              <a:rPr lang="en-US" dirty="0">
                <a:hlinkClick r:id="rId2"/>
              </a:rPr>
              <a:t>https://www.stayhousedla.org/workshops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Legal Aid Referral</a:t>
            </a:r>
          </a:p>
          <a:p>
            <a:pPr lvl="1"/>
            <a:r>
              <a:rPr lang="en-US" dirty="0">
                <a:hlinkClick r:id="rId3"/>
              </a:rPr>
              <a:t>https://www.stayhousedla.org/get-legal-help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Self-Help</a:t>
            </a:r>
          </a:p>
          <a:p>
            <a:pPr lvl="1"/>
            <a:r>
              <a:rPr lang="en-US" dirty="0">
                <a:hlinkClick r:id="rId4"/>
              </a:rPr>
              <a:t>https://www.stayhousedla.org/self-help-eviction-defense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2648F84F-B5C4-9D70-975E-580BC11B4D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19784" y="2267477"/>
            <a:ext cx="5181600" cy="3904274"/>
          </a:xfrm>
        </p:spPr>
      </p:pic>
    </p:spTree>
    <p:extLst>
      <p:ext uri="{BB962C8B-B14F-4D97-AF65-F5344CB8AC3E}">
        <p14:creationId xmlns:p14="http://schemas.microsoft.com/office/powerpoint/2010/main" val="59141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5EAE-8A42-E0F0-C5D9-BE4FD6343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Evictions and </a:t>
            </a:r>
            <a:br>
              <a:rPr lang="en-US" dirty="0"/>
            </a:br>
            <a:r>
              <a:rPr lang="en-US" dirty="0"/>
              <a:t>Tenant Protections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63467-D667-07AE-DE11-4E92C6354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Eviction Process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unlawful detainer, or an eviction, is a process by which the landlord attempts to regain possession of the property from a tenant.</a:t>
            </a:r>
          </a:p>
          <a:p>
            <a:r>
              <a:rPr lang="en-US" dirty="0"/>
              <a:t>Summary proceeding because what is primarily at issue is the POSSESSION of the property. </a:t>
            </a:r>
          </a:p>
          <a:p>
            <a:r>
              <a:rPr lang="en-US" dirty="0"/>
              <a:t>Because it’s a “summary proceeding,” it has its own special section in the Code of Civil Procedure: Secs. 1161 – 1179</a:t>
            </a:r>
          </a:p>
          <a:p>
            <a:r>
              <a:rPr lang="en-US" dirty="0"/>
              <a:t>UD vs. Forcible Detainer</a:t>
            </a:r>
          </a:p>
          <a:p>
            <a:r>
              <a:rPr lang="en-US" dirty="0"/>
              <a:t>Self-Help by landlords is illegal</a:t>
            </a:r>
          </a:p>
        </p:txBody>
      </p:sp>
    </p:spTree>
    <p:extLst>
      <p:ext uri="{BB962C8B-B14F-4D97-AF65-F5344CB8AC3E}">
        <p14:creationId xmlns:p14="http://schemas.microsoft.com/office/powerpoint/2010/main" val="81363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707711-2969-EC53-F2A8-01FE43AEB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869" y="142043"/>
            <a:ext cx="7271440" cy="5880980"/>
          </a:xfrm>
        </p:spPr>
      </p:pic>
    </p:spTree>
    <p:extLst>
      <p:ext uri="{BB962C8B-B14F-4D97-AF65-F5344CB8AC3E}">
        <p14:creationId xmlns:p14="http://schemas.microsoft.com/office/powerpoint/2010/main" val="17809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5" y="0"/>
            <a:ext cx="4572000" cy="59167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41" y="-9309"/>
            <a:ext cx="4579194" cy="5926016"/>
          </a:xfrm>
        </p:spPr>
      </p:pic>
    </p:spTree>
    <p:extLst>
      <p:ext uri="{BB962C8B-B14F-4D97-AF65-F5344CB8AC3E}">
        <p14:creationId xmlns:p14="http://schemas.microsoft.com/office/powerpoint/2010/main" val="168897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Basics: Terminating the Tenancy:</a:t>
            </a:r>
            <a:br>
              <a:rPr lang="en-US" b="1" dirty="0"/>
            </a:br>
            <a:r>
              <a:rPr lang="en-US" b="1" dirty="0"/>
              <a:t>California Code of Civil Procedure  §1161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3935896"/>
          </a:xfrm>
        </p:spPr>
        <p:txBody>
          <a:bodyPr vert="horz" lIns="91440" tIns="45720" rIns="91440" bIns="45720" numCol="1" rtlCol="0" anchor="t">
            <a:normAutofit fontScale="85000" lnSpcReduction="20000"/>
          </a:bodyPr>
          <a:lstStyle/>
          <a:p>
            <a:pPr marL="280988" indent="-280988"/>
            <a:r>
              <a:rPr lang="en-US" dirty="0"/>
              <a:t>7 Reasons to Terminate:</a:t>
            </a:r>
          </a:p>
          <a:p>
            <a:pPr marL="738188" lvl="1" indent="-280988"/>
            <a:r>
              <a:rPr lang="en-US" dirty="0"/>
              <a:t>1161(1) – Expiration of the lease</a:t>
            </a:r>
          </a:p>
          <a:p>
            <a:pPr marL="1195388" lvl="2" indent="-280988"/>
            <a:r>
              <a:rPr lang="en-US" dirty="0"/>
              <a:t>30 Day Notice, or 60 Days if tenant has lived there more than a year. (Civ. Code 1946.1)</a:t>
            </a:r>
          </a:p>
          <a:p>
            <a:pPr marL="738188" lvl="1" indent="-280988"/>
            <a:r>
              <a:rPr lang="en-US" dirty="0"/>
              <a:t>1161(2) – Nonpayment of rent</a:t>
            </a:r>
          </a:p>
          <a:p>
            <a:pPr marL="1195388" lvl="2" indent="-280988"/>
            <a:r>
              <a:rPr lang="en-US" dirty="0"/>
              <a:t>3 Day Notice to Pay or Quit</a:t>
            </a:r>
          </a:p>
          <a:p>
            <a:pPr marL="738188" lvl="1" indent="-280988"/>
            <a:r>
              <a:rPr lang="en-US" dirty="0"/>
              <a:t>1161(3) – Breach of the terms of the lease</a:t>
            </a:r>
          </a:p>
          <a:p>
            <a:pPr marL="1195388" lvl="2" indent="-280988"/>
            <a:r>
              <a:rPr lang="en-US" dirty="0"/>
              <a:t>3 Day Notice to Cure/Perform</a:t>
            </a:r>
          </a:p>
          <a:p>
            <a:pPr marL="738188" lvl="1" indent="-280988"/>
            <a:r>
              <a:rPr lang="en-US" dirty="0"/>
              <a:t>1161(4) – Nuisance/Unlawful Use of the Premises</a:t>
            </a:r>
          </a:p>
          <a:p>
            <a:pPr marL="1195388" lvl="2" indent="-280988"/>
            <a:r>
              <a:rPr lang="en-US" dirty="0"/>
              <a:t>3 Day Notice to Quit</a:t>
            </a:r>
          </a:p>
          <a:p>
            <a:pPr marL="738188" lvl="1" indent="-280988"/>
            <a:r>
              <a:rPr lang="en-US" dirty="0"/>
              <a:t>1161(5) – Tenant surrenders the lease</a:t>
            </a:r>
          </a:p>
          <a:p>
            <a:pPr marL="738188" lvl="1" indent="-280988"/>
            <a:r>
              <a:rPr lang="en-US" dirty="0"/>
              <a:t>1161a – After sale of a mobile home</a:t>
            </a:r>
          </a:p>
          <a:p>
            <a:pPr marL="1195388" lvl="2" indent="-280988"/>
            <a:r>
              <a:rPr lang="en-US" dirty="0"/>
              <a:t>If you are a renter, up to 30 days notice</a:t>
            </a:r>
          </a:p>
          <a:p>
            <a:pPr marL="738188" lvl="1" indent="-280988"/>
            <a:r>
              <a:rPr lang="en-US" dirty="0"/>
              <a:t>1161b – After a foreclosure</a:t>
            </a:r>
          </a:p>
          <a:p>
            <a:pPr marL="1195388" lvl="2" indent="-280988"/>
            <a:r>
              <a:rPr lang="en-US" dirty="0"/>
              <a:t>If you are a renter, 90 Days Notice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3429" y="6444343"/>
            <a:ext cx="6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80322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63871"/>
      </a:dk1>
      <a:lt1>
        <a:srgbClr val="FFFFFF"/>
      </a:lt1>
      <a:dk2>
        <a:srgbClr val="4C4D4B"/>
      </a:dk2>
      <a:lt2>
        <a:srgbClr val="EEF0F0"/>
      </a:lt2>
      <a:accent1>
        <a:srgbClr val="4767D5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D28034"/>
      </a:hlink>
      <a:folHlink>
        <a:srgbClr val="C29AFF"/>
      </a:folHlink>
    </a:clrScheme>
    <a:fontScheme name="Custom 1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927_NLSLA_PPT Template" id="{AD46D51A-C070-7E44-B2C6-DB6C107900CD}" vid="{0F0AE4BF-3001-EE4F-A4D1-B0DD975A81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8D8E1DC97DAF40AB36FD1A1A9DACBD" ma:contentTypeVersion="17" ma:contentTypeDescription="Create a new document." ma:contentTypeScope="" ma:versionID="2baadc154b7e7367e8eb4406cdf0c8df">
  <xsd:schema xmlns:xsd="http://www.w3.org/2001/XMLSchema" xmlns:xs="http://www.w3.org/2001/XMLSchema" xmlns:p="http://schemas.microsoft.com/office/2006/metadata/properties" xmlns:ns2="f96d50db-9b0c-480e-9277-95b7f9989033" xmlns:ns3="5698bf79-e719-4b1b-9477-6a70d9d6b6ac" targetNamespace="http://schemas.microsoft.com/office/2006/metadata/properties" ma:root="true" ma:fieldsID="1567c6655042a2c7f849a00312041852" ns2:_="" ns3:_="">
    <xsd:import namespace="f96d50db-9b0c-480e-9277-95b7f9989033"/>
    <xsd:import namespace="5698bf79-e719-4b1b-9477-6a70d9d6b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penPDFsinbrowse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d50db-9b0c-480e-9277-95b7f9989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OpenPDFsinbrowser" ma:index="18" nillable="true" ma:displayName="Open PDFs in browser" ma:format="Dropdown" ma:internalName="OpenPDFsinbrowser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bf6692-19b1-4c2f-86b3-381d1814a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8bf79-e719-4b1b-9477-6a70d9d6b6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b62c2f-a179-47be-9433-f9d650e606bd}" ma:internalName="TaxCatchAll" ma:showField="CatchAllData" ma:web="5698bf79-e719-4b1b-9477-6a70d9d6b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98bf79-e719-4b1b-9477-6a70d9d6b6ac">
      <UserInfo>
        <DisplayName>Barbara Siegel</DisplayName>
        <AccountId>273</AccountId>
        <AccountType/>
      </UserInfo>
      <UserInfo>
        <DisplayName>Stephanie Little</DisplayName>
        <AccountId>287</AccountId>
        <AccountType/>
      </UserInfo>
      <UserInfo>
        <DisplayName>Josephine Galdamez</DisplayName>
        <AccountId>473</AccountId>
        <AccountType/>
      </UserInfo>
    </SharedWithUsers>
    <OpenPDFsinbrowser xmlns="f96d50db-9b0c-480e-9277-95b7f9989033" xsi:nil="true"/>
    <lcf76f155ced4ddcb4097134ff3c332f xmlns="f96d50db-9b0c-480e-9277-95b7f9989033">
      <Terms xmlns="http://schemas.microsoft.com/office/infopath/2007/PartnerControls"/>
    </lcf76f155ced4ddcb4097134ff3c332f>
    <TaxCatchAll xmlns="5698bf79-e719-4b1b-9477-6a70d9d6b6ac" xsi:nil="true"/>
  </documentManagement>
</p:properties>
</file>

<file path=customXml/itemProps1.xml><?xml version="1.0" encoding="utf-8"?>
<ds:datastoreItem xmlns:ds="http://schemas.openxmlformats.org/officeDocument/2006/customXml" ds:itemID="{685C54A2-3F38-464C-B6A6-331F7B94C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d50db-9b0c-480e-9277-95b7f9989033"/>
    <ds:schemaRef ds:uri="5698bf79-e719-4b1b-9477-6a70d9d6b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7D6A9-8FB6-4830-BDD0-2A61B32AD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0FDF1-CA29-40A9-9C7E-6C1548AF3A7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6fc4b7a4-416d-4c62-8489-208455295326"/>
    <ds:schemaRef ds:uri="http://www.w3.org/XML/1998/namespace"/>
    <ds:schemaRef ds:uri="5698bf79-e719-4b1b-9477-6a70d9d6b6ac"/>
    <ds:schemaRef ds:uri="f96d50db-9b0c-480e-9277-95b7f99890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NLSLA PowerPoint Template 2019</Template>
  <TotalTime>36709</TotalTime>
  <Words>1778</Words>
  <Application>Microsoft Office PowerPoint</Application>
  <PresentationFormat>Widescreen</PresentationFormat>
  <Paragraphs>222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LT Std 55 Roman</vt:lpstr>
      <vt:lpstr>Avenir LT Std 65 Medium</vt:lpstr>
      <vt:lpstr>Calibri</vt:lpstr>
      <vt:lpstr>Gill Sans MT</vt:lpstr>
      <vt:lpstr>Times New Roman</vt:lpstr>
      <vt:lpstr>1_Office Theme</vt:lpstr>
      <vt:lpstr>Housing Rights Workshop Burbank, CA </vt:lpstr>
      <vt:lpstr>Overview of Workshop</vt:lpstr>
      <vt:lpstr>PowerPoint Presentation</vt:lpstr>
      <vt:lpstr>Stay Housed LA Resources</vt:lpstr>
      <vt:lpstr>Evictions and  Tenant Protections</vt:lpstr>
      <vt:lpstr>The Eviction Process </vt:lpstr>
      <vt:lpstr>PowerPoint Presentation</vt:lpstr>
      <vt:lpstr>PowerPoint Presentation</vt:lpstr>
      <vt:lpstr>Basics: Terminating the Tenancy: California Code of Civil Procedure  §1161</vt:lpstr>
      <vt:lpstr>Affirmative Defenses</vt:lpstr>
      <vt:lpstr>Right of Entry and Voidable Lease Terms</vt:lpstr>
      <vt:lpstr>Laws Based on Housing Receiving Government Funding</vt:lpstr>
      <vt:lpstr>AB 1482: The Tenant Protection Act of 2019</vt:lpstr>
      <vt:lpstr>What is the TPA?</vt:lpstr>
      <vt:lpstr>Just-Cause Protections </vt:lpstr>
      <vt:lpstr>Burbank Urgency Tenant Protection Ordinance Passed 9/12/23, Effective Immediately</vt:lpstr>
      <vt:lpstr>Implied Warranty of Habitability</vt:lpstr>
      <vt:lpstr>What is the Warranty of Habitability?</vt:lpstr>
      <vt:lpstr>Habitability Standards</vt:lpstr>
      <vt:lpstr>Tenant options</vt:lpstr>
      <vt:lpstr>Fair Housing</vt:lpstr>
      <vt:lpstr>Protections Against Discrimination</vt:lpstr>
      <vt:lpstr>Unruh Civil Rights Act</vt:lpstr>
      <vt:lpstr>FEHA (Gov. Code Secs. 12927, 12955)</vt:lpstr>
      <vt:lpstr>Disability Discrimination</vt:lpstr>
      <vt:lpstr>Government Agency Enforcement</vt:lpstr>
      <vt:lpstr>Questions?</vt:lpstr>
      <vt:lpstr>NLSLA Hotline (800) 433-6251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Weinberg</dc:creator>
  <cp:lastModifiedBy>Sandoval, Angel</cp:lastModifiedBy>
  <cp:revision>332</cp:revision>
  <cp:lastPrinted>2019-10-18T23:40:39Z</cp:lastPrinted>
  <dcterms:created xsi:type="dcterms:W3CDTF">2019-08-22T15:58:12Z</dcterms:created>
  <dcterms:modified xsi:type="dcterms:W3CDTF">2023-10-18T23:28:13Z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0x010100DF8D8E1DC97DAF40AB36FD1A1A9DACBD</vt:lpwstr>
  </property>
  <property fmtid="{D5CDD505-2E9C-101B-9397-08002B2CF9AE}" pid="3" name="MediaServiceImageTags">
    <vt:lpwstr/>
  </property>
</Properties>
</file>